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7556500" cy="10693400"/>
  <p:notesSz cx="7104063" cy="102346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17" autoAdjust="0"/>
    <p:restoredTop sz="94694"/>
  </p:normalViewPr>
  <p:slideViewPr>
    <p:cSldViewPr>
      <p:cViewPr varScale="1">
        <p:scale>
          <a:sx n="39" d="100"/>
          <a:sy n="39" d="100"/>
        </p:scale>
        <p:origin x="2036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0309" cy="1728470"/>
          </a:xfrm>
          <a:custGeom>
            <a:avLst/>
            <a:gdLst/>
            <a:ahLst/>
            <a:cxnLst/>
            <a:rect l="l" t="t" r="r" b="b"/>
            <a:pathLst>
              <a:path w="7560309" h="1728470">
                <a:moveTo>
                  <a:pt x="7559992" y="0"/>
                </a:moveTo>
                <a:lnTo>
                  <a:pt x="0" y="0"/>
                </a:lnTo>
                <a:lnTo>
                  <a:pt x="0" y="1728000"/>
                </a:lnTo>
                <a:lnTo>
                  <a:pt x="7559992" y="1728000"/>
                </a:lnTo>
                <a:lnTo>
                  <a:pt x="7559992" y="0"/>
                </a:lnTo>
                <a:close/>
              </a:path>
            </a:pathLst>
          </a:custGeom>
          <a:solidFill>
            <a:srgbClr val="091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62082" y="12"/>
            <a:ext cx="2634828" cy="21603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5300" y="2343089"/>
            <a:ext cx="3445510" cy="1124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9232" y="1765300"/>
            <a:ext cx="3445510" cy="112458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450"/>
              </a:spcBef>
            </a:pPr>
            <a:r>
              <a:rPr dirty="0"/>
              <a:t>Diversity</a:t>
            </a:r>
            <a:r>
              <a:rPr spc="-210" dirty="0"/>
              <a:t> </a:t>
            </a:r>
            <a:r>
              <a:rPr spc="-20" dirty="0"/>
              <a:t>Mark </a:t>
            </a:r>
            <a:r>
              <a:rPr dirty="0"/>
              <a:t>Annual</a:t>
            </a:r>
            <a:r>
              <a:rPr spc="-175" dirty="0"/>
              <a:t> </a:t>
            </a:r>
            <a:r>
              <a:rPr spc="-20" dirty="0"/>
              <a:t>Summit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8325" y="4584700"/>
            <a:ext cx="4275455" cy="173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EDI</a:t>
            </a:r>
            <a:r>
              <a:rPr sz="2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2.0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sz="2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Action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endParaRPr sz="2300" dirty="0">
              <a:latin typeface="Arial"/>
              <a:cs typeface="Arial"/>
            </a:endParaRPr>
          </a:p>
          <a:p>
            <a:pPr marL="12700" marR="1075690">
              <a:lnSpc>
                <a:spcPct val="104299"/>
              </a:lnSpc>
              <a:spcBef>
                <a:spcPts val="2595"/>
              </a:spcBef>
            </a:pPr>
            <a:r>
              <a:rPr sz="2150" spc="-35" dirty="0">
                <a:solidFill>
                  <a:srgbClr val="FFFFFF"/>
                </a:solidFill>
                <a:latin typeface="Arial"/>
                <a:cs typeface="Arial"/>
              </a:rPr>
              <a:t>Tuesday</a:t>
            </a:r>
            <a:r>
              <a:rPr sz="215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8th</a:t>
            </a:r>
            <a:r>
              <a:rPr sz="215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October</a:t>
            </a:r>
            <a:r>
              <a:rPr sz="215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20" dirty="0">
                <a:solidFill>
                  <a:srgbClr val="FFFFFF"/>
                </a:solidFill>
                <a:latin typeface="Arial"/>
                <a:cs typeface="Arial"/>
              </a:rPr>
              <a:t>2024 </a:t>
            </a: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Titanic</a:t>
            </a:r>
            <a:r>
              <a:rPr sz="215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Arial"/>
                <a:cs typeface="Arial"/>
              </a:rPr>
              <a:t>Belfast</a:t>
            </a:r>
            <a:endParaRPr sz="21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9.00am</a:t>
            </a:r>
            <a:r>
              <a:rPr sz="215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15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Arial"/>
                <a:cs typeface="Arial"/>
              </a:rPr>
              <a:t>4.00pm</a:t>
            </a:r>
            <a:endParaRPr sz="2150" dirty="0">
              <a:latin typeface="Arial"/>
              <a:cs typeface="Arial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4188FB5-C2C8-4144-2C0B-FB3BA966D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325" y="698500"/>
            <a:ext cx="3237161" cy="783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7300" y="461732"/>
            <a:ext cx="6103620" cy="101886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4001135">
              <a:lnSpc>
                <a:spcPts val="2600"/>
              </a:lnSpc>
              <a:spcBef>
                <a:spcPts val="265"/>
              </a:spcBef>
            </a:pPr>
            <a:r>
              <a:rPr sz="2250" b="1" dirty="0">
                <a:solidFill>
                  <a:srgbClr val="29B5E4"/>
                </a:solidFill>
                <a:latin typeface="Arial"/>
                <a:cs typeface="Arial"/>
              </a:rPr>
              <a:t>Diversity</a:t>
            </a:r>
            <a:r>
              <a:rPr sz="2250" b="1" spc="-150" dirty="0">
                <a:solidFill>
                  <a:srgbClr val="29B5E4"/>
                </a:solidFill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29B5E4"/>
                </a:solidFill>
                <a:latin typeface="Arial"/>
                <a:cs typeface="Arial"/>
              </a:rPr>
              <a:t>Mark </a:t>
            </a:r>
            <a:r>
              <a:rPr sz="2250" b="1" dirty="0">
                <a:solidFill>
                  <a:srgbClr val="29B5E4"/>
                </a:solidFill>
                <a:latin typeface="Arial"/>
                <a:cs typeface="Arial"/>
              </a:rPr>
              <a:t>Annual</a:t>
            </a:r>
            <a:r>
              <a:rPr sz="2250" b="1" spc="-135" dirty="0">
                <a:solidFill>
                  <a:srgbClr val="29B5E4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29B5E4"/>
                </a:solidFill>
                <a:latin typeface="Arial"/>
                <a:cs typeface="Arial"/>
              </a:rPr>
              <a:t>Summit</a:t>
            </a:r>
            <a:endParaRPr sz="2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EDI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2.0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8A664"/>
                </a:solidFill>
                <a:latin typeface="Arial"/>
                <a:cs typeface="Arial"/>
              </a:rPr>
              <a:t>from</a:t>
            </a:r>
            <a:r>
              <a:rPr sz="1400" b="1" spc="-20" dirty="0">
                <a:solidFill>
                  <a:srgbClr val="C8A664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8A664"/>
                </a:solidFill>
                <a:latin typeface="Arial"/>
                <a:cs typeface="Arial"/>
              </a:rPr>
              <a:t>Action</a:t>
            </a:r>
            <a:r>
              <a:rPr sz="1400" b="1" spc="-20" dirty="0">
                <a:solidFill>
                  <a:srgbClr val="C8A664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8A664"/>
                </a:solidFill>
                <a:latin typeface="Arial"/>
                <a:cs typeface="Arial"/>
              </a:rPr>
              <a:t>to</a:t>
            </a:r>
            <a:r>
              <a:rPr sz="1400" b="1" spc="-20" dirty="0">
                <a:solidFill>
                  <a:srgbClr val="C8A664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8A664"/>
                </a:solidFill>
                <a:latin typeface="Arial"/>
                <a:cs typeface="Arial"/>
              </a:rPr>
              <a:t>Impact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4539685"/>
            <a:ext cx="2852420" cy="3552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7010">
              <a:lnSpc>
                <a:spcPct val="1212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Set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against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iconic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backdrop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Titanic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Belfast,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Tuesday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8th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October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2024,</a:t>
            </a:r>
            <a:r>
              <a:rPr sz="1100" spc="5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thought-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provoking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summit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promises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21300"/>
              </a:lnSpc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inform,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support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inspire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over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business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diversity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leaders.</a:t>
            </a:r>
            <a:endParaRPr sz="1100">
              <a:latin typeface="Arial"/>
              <a:cs typeface="Arial"/>
            </a:endParaRPr>
          </a:p>
          <a:p>
            <a:pPr marL="12700" marR="51435">
              <a:lnSpc>
                <a:spcPct val="121300"/>
              </a:lnSpc>
              <a:spcBef>
                <a:spcPts val="565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Attendees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engage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expert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keynote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speakers,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benefit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panel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sessions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offering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global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local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perspectives,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immerse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themselves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educational breakout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sessions.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Delegates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anticipate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gaining invaluable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insights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wealth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resources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drive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diversity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inclusion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within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their organisations.</a:t>
            </a:r>
            <a:endParaRPr sz="1100">
              <a:latin typeface="Arial"/>
              <a:cs typeface="Arial"/>
            </a:endParaRPr>
          </a:p>
          <a:p>
            <a:pPr marL="12700" marR="540385">
              <a:lnSpc>
                <a:spcPct val="121300"/>
              </a:lnSpc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harnessing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tools,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attendees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equipped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spearhead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positive</a:t>
            </a:r>
            <a:r>
              <a:rPr sz="11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change</a:t>
            </a:r>
            <a:r>
              <a:rPr sz="11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innovation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their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workplaces.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96004" y="4617101"/>
            <a:ext cx="3528060" cy="4410075"/>
            <a:chOff x="3696004" y="4617101"/>
            <a:chExt cx="3528060" cy="4410075"/>
          </a:xfrm>
        </p:grpSpPr>
        <p:sp>
          <p:nvSpPr>
            <p:cNvPr id="5" name="object 5"/>
            <p:cNvSpPr/>
            <p:nvPr/>
          </p:nvSpPr>
          <p:spPr>
            <a:xfrm>
              <a:off x="4009186" y="4625987"/>
              <a:ext cx="3215005" cy="4392295"/>
            </a:xfrm>
            <a:custGeom>
              <a:avLst/>
              <a:gdLst/>
              <a:ahLst/>
              <a:cxnLst/>
              <a:rect l="l" t="t" r="r" b="b"/>
              <a:pathLst>
                <a:path w="3215004" h="4392295">
                  <a:moveTo>
                    <a:pt x="3214814" y="0"/>
                  </a:moveTo>
                  <a:lnTo>
                    <a:pt x="0" y="0"/>
                  </a:lnTo>
                  <a:lnTo>
                    <a:pt x="0" y="4391990"/>
                  </a:lnTo>
                  <a:lnTo>
                    <a:pt x="3214814" y="4391990"/>
                  </a:lnTo>
                  <a:lnTo>
                    <a:pt x="3214814" y="0"/>
                  </a:lnTo>
                  <a:close/>
                </a:path>
              </a:pathLst>
            </a:custGeom>
            <a:solidFill>
              <a:srgbClr val="F3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6004" y="4626013"/>
              <a:ext cx="313690" cy="313690"/>
            </a:xfrm>
            <a:custGeom>
              <a:avLst/>
              <a:gdLst/>
              <a:ahLst/>
              <a:cxnLst/>
              <a:rect l="l" t="t" r="r" b="b"/>
              <a:pathLst>
                <a:path w="313689" h="313689">
                  <a:moveTo>
                    <a:pt x="313182" y="0"/>
                  </a:moveTo>
                  <a:lnTo>
                    <a:pt x="0" y="0"/>
                  </a:lnTo>
                  <a:lnTo>
                    <a:pt x="0" y="313156"/>
                  </a:lnTo>
                  <a:lnTo>
                    <a:pt x="313182" y="313156"/>
                  </a:lnTo>
                  <a:lnTo>
                    <a:pt x="313182" y="0"/>
                  </a:lnTo>
                  <a:close/>
                </a:path>
              </a:pathLst>
            </a:custGeom>
            <a:solidFill>
              <a:srgbClr val="33BE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4832" y="4722054"/>
              <a:ext cx="155511" cy="12108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009180" y="4625991"/>
              <a:ext cx="0" cy="4392295"/>
            </a:xfrm>
            <a:custGeom>
              <a:avLst/>
              <a:gdLst/>
              <a:ahLst/>
              <a:cxnLst/>
              <a:rect l="l" t="t" r="r" b="b"/>
              <a:pathLst>
                <a:path h="4392295">
                  <a:moveTo>
                    <a:pt x="0" y="0"/>
                  </a:moveTo>
                  <a:lnTo>
                    <a:pt x="0" y="4392002"/>
                  </a:lnTo>
                </a:path>
              </a:pathLst>
            </a:custGeom>
            <a:ln w="17399">
              <a:solidFill>
                <a:srgbClr val="33BE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17879" y="4733025"/>
            <a:ext cx="3206115" cy="25946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38455" marR="57150">
              <a:lnSpc>
                <a:spcPts val="2880"/>
              </a:lnSpc>
              <a:spcBef>
                <a:spcPts val="260"/>
              </a:spcBef>
            </a:pPr>
            <a:r>
              <a:rPr sz="2450" dirty="0">
                <a:solidFill>
                  <a:srgbClr val="121A40"/>
                </a:solidFill>
                <a:latin typeface="Arial"/>
                <a:cs typeface="Arial"/>
              </a:rPr>
              <a:t>By</a:t>
            </a:r>
            <a:r>
              <a:rPr sz="2450" spc="-65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121A40"/>
                </a:solidFill>
                <a:latin typeface="Arial"/>
                <a:cs typeface="Arial"/>
              </a:rPr>
              <a:t>harnessing</a:t>
            </a:r>
            <a:r>
              <a:rPr sz="2450" spc="-65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20" dirty="0">
                <a:solidFill>
                  <a:srgbClr val="121A40"/>
                </a:solidFill>
                <a:latin typeface="Arial"/>
                <a:cs typeface="Arial"/>
              </a:rPr>
              <a:t>these </a:t>
            </a:r>
            <a:r>
              <a:rPr sz="2450" dirty="0">
                <a:solidFill>
                  <a:srgbClr val="121A40"/>
                </a:solidFill>
                <a:latin typeface="Arial"/>
                <a:cs typeface="Arial"/>
              </a:rPr>
              <a:t>tools,</a:t>
            </a:r>
            <a:r>
              <a:rPr sz="2450" spc="-130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121A40"/>
                </a:solidFill>
                <a:latin typeface="Arial"/>
                <a:cs typeface="Arial"/>
              </a:rPr>
              <a:t>attendees</a:t>
            </a:r>
            <a:endParaRPr sz="2450" dirty="0">
              <a:latin typeface="Arial"/>
              <a:cs typeface="Arial"/>
            </a:endParaRPr>
          </a:p>
          <a:p>
            <a:pPr marL="338455">
              <a:lnSpc>
                <a:spcPts val="2760"/>
              </a:lnSpc>
            </a:pPr>
            <a:r>
              <a:rPr sz="2450" b="1" spc="80" dirty="0">
                <a:solidFill>
                  <a:srgbClr val="13499C"/>
                </a:solidFill>
                <a:latin typeface="Arial"/>
                <a:cs typeface="Arial"/>
              </a:rPr>
              <a:t>will</a:t>
            </a:r>
            <a:r>
              <a:rPr sz="2450" b="1" spc="260" dirty="0">
                <a:solidFill>
                  <a:srgbClr val="13499C"/>
                </a:solidFill>
                <a:latin typeface="Arial"/>
                <a:cs typeface="Arial"/>
              </a:rPr>
              <a:t> </a:t>
            </a:r>
            <a:r>
              <a:rPr sz="2450" b="1" spc="65" dirty="0">
                <a:solidFill>
                  <a:srgbClr val="13499C"/>
                </a:solidFill>
                <a:latin typeface="Arial"/>
                <a:cs typeface="Arial"/>
              </a:rPr>
              <a:t>be</a:t>
            </a:r>
            <a:r>
              <a:rPr sz="2450" b="1" spc="254" dirty="0">
                <a:solidFill>
                  <a:srgbClr val="13499C"/>
                </a:solidFill>
                <a:latin typeface="Arial"/>
                <a:cs typeface="Arial"/>
              </a:rPr>
              <a:t> </a:t>
            </a:r>
            <a:r>
              <a:rPr sz="2450" b="1" spc="85" dirty="0">
                <a:solidFill>
                  <a:srgbClr val="13499C"/>
                </a:solidFill>
                <a:latin typeface="Arial"/>
                <a:cs typeface="Arial"/>
              </a:rPr>
              <a:t>equipped</a:t>
            </a:r>
            <a:endParaRPr sz="2450" dirty="0">
              <a:latin typeface="Arial"/>
              <a:cs typeface="Arial"/>
            </a:endParaRPr>
          </a:p>
          <a:p>
            <a:pPr marL="338455" marR="288290">
              <a:lnSpc>
                <a:spcPts val="2880"/>
              </a:lnSpc>
              <a:spcBef>
                <a:spcPts val="114"/>
              </a:spcBef>
            </a:pPr>
            <a:r>
              <a:rPr sz="2450" b="1" spc="55" dirty="0">
                <a:solidFill>
                  <a:srgbClr val="13499C"/>
                </a:solidFill>
                <a:latin typeface="Arial"/>
                <a:cs typeface="Arial"/>
              </a:rPr>
              <a:t>to</a:t>
            </a:r>
            <a:r>
              <a:rPr sz="2450" b="1" spc="245" dirty="0">
                <a:solidFill>
                  <a:srgbClr val="13499C"/>
                </a:solidFill>
                <a:latin typeface="Arial"/>
                <a:cs typeface="Arial"/>
              </a:rPr>
              <a:t> </a:t>
            </a:r>
            <a:r>
              <a:rPr sz="2450" b="1" spc="90" dirty="0">
                <a:solidFill>
                  <a:srgbClr val="13499C"/>
                </a:solidFill>
                <a:latin typeface="Arial"/>
                <a:cs typeface="Arial"/>
              </a:rPr>
              <a:t>spearhead </a:t>
            </a:r>
            <a:r>
              <a:rPr sz="2450" b="1" spc="95" dirty="0">
                <a:solidFill>
                  <a:srgbClr val="13499C"/>
                </a:solidFill>
                <a:latin typeface="Arial"/>
                <a:cs typeface="Arial"/>
              </a:rPr>
              <a:t>positive</a:t>
            </a:r>
            <a:r>
              <a:rPr sz="2450" b="1" spc="254" dirty="0">
                <a:solidFill>
                  <a:srgbClr val="13499C"/>
                </a:solidFill>
                <a:latin typeface="Arial"/>
                <a:cs typeface="Arial"/>
              </a:rPr>
              <a:t> </a:t>
            </a:r>
            <a:r>
              <a:rPr sz="2450" b="1" spc="85" dirty="0">
                <a:solidFill>
                  <a:srgbClr val="13499C"/>
                </a:solidFill>
                <a:latin typeface="Arial"/>
                <a:cs typeface="Arial"/>
              </a:rPr>
              <a:t>change </a:t>
            </a:r>
            <a:r>
              <a:rPr sz="2450" dirty="0">
                <a:solidFill>
                  <a:srgbClr val="121A40"/>
                </a:solidFill>
                <a:latin typeface="Arial"/>
                <a:cs typeface="Arial"/>
              </a:rPr>
              <a:t>and</a:t>
            </a:r>
            <a:r>
              <a:rPr sz="2450" spc="-85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20" dirty="0">
                <a:solidFill>
                  <a:srgbClr val="121A40"/>
                </a:solidFill>
                <a:latin typeface="Arial"/>
                <a:cs typeface="Arial"/>
              </a:rPr>
              <a:t>innovation</a:t>
            </a:r>
            <a:r>
              <a:rPr sz="2450" spc="-85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25" dirty="0">
                <a:solidFill>
                  <a:srgbClr val="121A40"/>
                </a:solidFill>
                <a:latin typeface="Arial"/>
                <a:cs typeface="Arial"/>
              </a:rPr>
              <a:t>in </a:t>
            </a:r>
            <a:r>
              <a:rPr sz="2450" dirty="0">
                <a:solidFill>
                  <a:srgbClr val="121A40"/>
                </a:solidFill>
                <a:latin typeface="Arial"/>
                <a:cs typeface="Arial"/>
              </a:rPr>
              <a:t>their</a:t>
            </a:r>
            <a:r>
              <a:rPr sz="2450" spc="-90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121A40"/>
                </a:solidFill>
                <a:latin typeface="Arial"/>
                <a:cs typeface="Arial"/>
              </a:rPr>
              <a:t>workplaces.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0000" y="4392003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380000" y="7800308"/>
            <a:ext cx="1143000" cy="1103630"/>
            <a:chOff x="4380000" y="7800308"/>
            <a:chExt cx="1143000" cy="1103630"/>
          </a:xfrm>
        </p:grpSpPr>
        <p:sp>
          <p:nvSpPr>
            <p:cNvPr id="12" name="object 12"/>
            <p:cNvSpPr/>
            <p:nvPr/>
          </p:nvSpPr>
          <p:spPr>
            <a:xfrm>
              <a:off x="4721993" y="7800308"/>
              <a:ext cx="557530" cy="551180"/>
            </a:xfrm>
            <a:custGeom>
              <a:avLst/>
              <a:gdLst/>
              <a:ahLst/>
              <a:cxnLst/>
              <a:rect l="l" t="t" r="r" b="b"/>
              <a:pathLst>
                <a:path w="557529" h="551179">
                  <a:moveTo>
                    <a:pt x="311553" y="432879"/>
                  </a:moveTo>
                  <a:lnTo>
                    <a:pt x="212201" y="432879"/>
                  </a:lnTo>
                  <a:lnTo>
                    <a:pt x="229026" y="439064"/>
                  </a:lnTo>
                  <a:lnTo>
                    <a:pt x="248299" y="451559"/>
                  </a:lnTo>
                  <a:lnTo>
                    <a:pt x="264159" y="472357"/>
                  </a:lnTo>
                  <a:lnTo>
                    <a:pt x="270748" y="503453"/>
                  </a:lnTo>
                  <a:lnTo>
                    <a:pt x="270748" y="530301"/>
                  </a:lnTo>
                  <a:lnTo>
                    <a:pt x="272349" y="538240"/>
                  </a:lnTo>
                  <a:lnTo>
                    <a:pt x="276717" y="544723"/>
                  </a:lnTo>
                  <a:lnTo>
                    <a:pt x="283199" y="549094"/>
                  </a:lnTo>
                  <a:lnTo>
                    <a:pt x="291144" y="550697"/>
                  </a:lnTo>
                  <a:lnTo>
                    <a:pt x="299090" y="549094"/>
                  </a:lnTo>
                  <a:lnTo>
                    <a:pt x="305577" y="544723"/>
                  </a:lnTo>
                  <a:lnTo>
                    <a:pt x="309950" y="538240"/>
                  </a:lnTo>
                  <a:lnTo>
                    <a:pt x="311553" y="530301"/>
                  </a:lnTo>
                  <a:lnTo>
                    <a:pt x="311553" y="432879"/>
                  </a:lnTo>
                  <a:close/>
                </a:path>
                <a:path w="557529" h="551179">
                  <a:moveTo>
                    <a:pt x="18050" y="246972"/>
                  </a:moveTo>
                  <a:lnTo>
                    <a:pt x="11515" y="248818"/>
                  </a:lnTo>
                  <a:lnTo>
                    <a:pt x="5918" y="252708"/>
                  </a:lnTo>
                  <a:lnTo>
                    <a:pt x="1997" y="258067"/>
                  </a:lnTo>
                  <a:lnTo>
                    <a:pt x="0" y="264402"/>
                  </a:lnTo>
                  <a:lnTo>
                    <a:pt x="135" y="269675"/>
                  </a:lnTo>
                  <a:lnTo>
                    <a:pt x="174" y="271221"/>
                  </a:lnTo>
                  <a:lnTo>
                    <a:pt x="13679" y="318797"/>
                  </a:lnTo>
                  <a:lnTo>
                    <a:pt x="31286" y="360438"/>
                  </a:lnTo>
                  <a:lnTo>
                    <a:pt x="57679" y="402740"/>
                  </a:lnTo>
                  <a:lnTo>
                    <a:pt x="94021" y="437271"/>
                  </a:lnTo>
                  <a:lnTo>
                    <a:pt x="141639" y="455663"/>
                  </a:lnTo>
                  <a:lnTo>
                    <a:pt x="141869" y="455663"/>
                  </a:lnTo>
                  <a:lnTo>
                    <a:pt x="144002" y="456006"/>
                  </a:lnTo>
                  <a:lnTo>
                    <a:pt x="140712" y="456006"/>
                  </a:lnTo>
                  <a:lnTo>
                    <a:pt x="154174" y="456679"/>
                  </a:lnTo>
                  <a:lnTo>
                    <a:pt x="162264" y="456679"/>
                  </a:lnTo>
                  <a:lnTo>
                    <a:pt x="204459" y="439644"/>
                  </a:lnTo>
                  <a:lnTo>
                    <a:pt x="212201" y="432879"/>
                  </a:lnTo>
                  <a:lnTo>
                    <a:pt x="311553" y="432879"/>
                  </a:lnTo>
                  <a:lnTo>
                    <a:pt x="311553" y="417487"/>
                  </a:lnTo>
                  <a:lnTo>
                    <a:pt x="270748" y="417487"/>
                  </a:lnTo>
                  <a:lnTo>
                    <a:pt x="268548" y="415899"/>
                  </a:lnTo>
                  <a:lnTo>
                    <a:pt x="152620" y="415899"/>
                  </a:lnTo>
                  <a:lnTo>
                    <a:pt x="146732" y="415251"/>
                  </a:lnTo>
                  <a:lnTo>
                    <a:pt x="147532" y="415251"/>
                  </a:lnTo>
                  <a:lnTo>
                    <a:pt x="117123" y="403320"/>
                  </a:lnTo>
                  <a:lnTo>
                    <a:pt x="91860" y="379780"/>
                  </a:lnTo>
                  <a:lnTo>
                    <a:pt x="71625" y="349240"/>
                  </a:lnTo>
                  <a:lnTo>
                    <a:pt x="56573" y="316903"/>
                  </a:lnTo>
                  <a:lnTo>
                    <a:pt x="56455" y="316649"/>
                  </a:lnTo>
                  <a:lnTo>
                    <a:pt x="56372" y="316471"/>
                  </a:lnTo>
                  <a:lnTo>
                    <a:pt x="56295" y="316306"/>
                  </a:lnTo>
                  <a:lnTo>
                    <a:pt x="213392" y="316306"/>
                  </a:lnTo>
                  <a:lnTo>
                    <a:pt x="209013" y="311690"/>
                  </a:lnTo>
                  <a:lnTo>
                    <a:pt x="172495" y="291808"/>
                  </a:lnTo>
                  <a:lnTo>
                    <a:pt x="131463" y="284142"/>
                  </a:lnTo>
                  <a:lnTo>
                    <a:pt x="90233" y="281647"/>
                  </a:lnTo>
                  <a:lnTo>
                    <a:pt x="90032" y="281647"/>
                  </a:lnTo>
                  <a:lnTo>
                    <a:pt x="70527" y="278028"/>
                  </a:lnTo>
                  <a:lnTo>
                    <a:pt x="70342" y="278028"/>
                  </a:lnTo>
                  <a:lnTo>
                    <a:pt x="52462" y="269675"/>
                  </a:lnTo>
                  <a:lnTo>
                    <a:pt x="35975" y="254342"/>
                  </a:lnTo>
                  <a:lnTo>
                    <a:pt x="30834" y="249852"/>
                  </a:lnTo>
                  <a:lnTo>
                    <a:pt x="24674" y="247356"/>
                  </a:lnTo>
                  <a:lnTo>
                    <a:pt x="18050" y="246972"/>
                  </a:lnTo>
                  <a:close/>
                </a:path>
                <a:path w="557529" h="551179">
                  <a:moveTo>
                    <a:pt x="539467" y="0"/>
                  </a:moveTo>
                  <a:lnTo>
                    <a:pt x="532558" y="0"/>
                  </a:lnTo>
                  <a:lnTo>
                    <a:pt x="526359" y="2143"/>
                  </a:lnTo>
                  <a:lnTo>
                    <a:pt x="521120" y="6222"/>
                  </a:lnTo>
                  <a:lnTo>
                    <a:pt x="517394" y="11925"/>
                  </a:lnTo>
                  <a:lnTo>
                    <a:pt x="499006" y="41327"/>
                  </a:lnTo>
                  <a:lnTo>
                    <a:pt x="475487" y="61102"/>
                  </a:lnTo>
                  <a:lnTo>
                    <a:pt x="447821" y="74701"/>
                  </a:lnTo>
                  <a:lnTo>
                    <a:pt x="391724" y="94282"/>
                  </a:lnTo>
                  <a:lnTo>
                    <a:pt x="366710" y="104741"/>
                  </a:lnTo>
                  <a:lnTo>
                    <a:pt x="320138" y="137350"/>
                  </a:lnTo>
                  <a:lnTo>
                    <a:pt x="318563" y="139153"/>
                  </a:lnTo>
                  <a:lnTo>
                    <a:pt x="305220" y="155518"/>
                  </a:lnTo>
                  <a:lnTo>
                    <a:pt x="295467" y="173864"/>
                  </a:lnTo>
                  <a:lnTo>
                    <a:pt x="289483" y="193766"/>
                  </a:lnTo>
                  <a:lnTo>
                    <a:pt x="287628" y="212936"/>
                  </a:lnTo>
                  <a:lnTo>
                    <a:pt x="287548" y="213760"/>
                  </a:lnTo>
                  <a:lnTo>
                    <a:pt x="287495" y="215623"/>
                  </a:lnTo>
                  <a:lnTo>
                    <a:pt x="288070" y="225742"/>
                  </a:lnTo>
                  <a:lnTo>
                    <a:pt x="288112" y="226488"/>
                  </a:lnTo>
                  <a:lnTo>
                    <a:pt x="290036" y="237802"/>
                  </a:lnTo>
                  <a:lnTo>
                    <a:pt x="293117" y="248690"/>
                  </a:lnTo>
                  <a:lnTo>
                    <a:pt x="297253" y="259105"/>
                  </a:lnTo>
                  <a:lnTo>
                    <a:pt x="286682" y="279158"/>
                  </a:lnTo>
                  <a:lnTo>
                    <a:pt x="278285" y="303845"/>
                  </a:lnTo>
                  <a:lnTo>
                    <a:pt x="272746" y="333684"/>
                  </a:lnTo>
                  <a:lnTo>
                    <a:pt x="270748" y="369188"/>
                  </a:lnTo>
                  <a:lnTo>
                    <a:pt x="270748" y="417487"/>
                  </a:lnTo>
                  <a:lnTo>
                    <a:pt x="311553" y="417487"/>
                  </a:lnTo>
                  <a:lnTo>
                    <a:pt x="311553" y="369188"/>
                  </a:lnTo>
                  <a:lnTo>
                    <a:pt x="312269" y="351675"/>
                  </a:lnTo>
                  <a:lnTo>
                    <a:pt x="312368" y="349240"/>
                  </a:lnTo>
                  <a:lnTo>
                    <a:pt x="312492" y="346224"/>
                  </a:lnTo>
                  <a:lnTo>
                    <a:pt x="315120" y="326429"/>
                  </a:lnTo>
                  <a:lnTo>
                    <a:pt x="319155" y="309533"/>
                  </a:lnTo>
                  <a:lnTo>
                    <a:pt x="324316" y="295262"/>
                  </a:lnTo>
                  <a:lnTo>
                    <a:pt x="465879" y="295262"/>
                  </a:lnTo>
                  <a:lnTo>
                    <a:pt x="483240" y="283675"/>
                  </a:lnTo>
                  <a:lnTo>
                    <a:pt x="484818" y="281647"/>
                  </a:lnTo>
                  <a:lnTo>
                    <a:pt x="395119" y="281647"/>
                  </a:lnTo>
                  <a:lnTo>
                    <a:pt x="381743" y="280302"/>
                  </a:lnTo>
                  <a:lnTo>
                    <a:pt x="369279" y="276444"/>
                  </a:lnTo>
                  <a:lnTo>
                    <a:pt x="357984" y="270342"/>
                  </a:lnTo>
                  <a:lnTo>
                    <a:pt x="348116" y="262267"/>
                  </a:lnTo>
                  <a:lnTo>
                    <a:pt x="359522" y="254790"/>
                  </a:lnTo>
                  <a:lnTo>
                    <a:pt x="369496" y="250694"/>
                  </a:lnTo>
                  <a:lnTo>
                    <a:pt x="376823" y="248966"/>
                  </a:lnTo>
                  <a:lnTo>
                    <a:pt x="379359" y="248690"/>
                  </a:lnTo>
                  <a:lnTo>
                    <a:pt x="379811" y="248690"/>
                  </a:lnTo>
                  <a:lnTo>
                    <a:pt x="387912" y="246972"/>
                  </a:lnTo>
                  <a:lnTo>
                    <a:pt x="388073" y="246972"/>
                  </a:lnTo>
                  <a:lnTo>
                    <a:pt x="394555" y="242539"/>
                  </a:lnTo>
                  <a:lnTo>
                    <a:pt x="398871" y="236082"/>
                  </a:lnTo>
                  <a:lnTo>
                    <a:pt x="400453" y="228193"/>
                  </a:lnTo>
                  <a:lnTo>
                    <a:pt x="399958" y="225742"/>
                  </a:lnTo>
                  <a:lnTo>
                    <a:pt x="329358" y="225742"/>
                  </a:lnTo>
                  <a:lnTo>
                    <a:pt x="328761" y="222161"/>
                  </a:lnTo>
                  <a:lnTo>
                    <a:pt x="328253" y="218541"/>
                  </a:lnTo>
                  <a:lnTo>
                    <a:pt x="328357" y="213760"/>
                  </a:lnTo>
                  <a:lnTo>
                    <a:pt x="329606" y="201309"/>
                  </a:lnTo>
                  <a:lnTo>
                    <a:pt x="333582" y="188574"/>
                  </a:lnTo>
                  <a:lnTo>
                    <a:pt x="340056" y="176885"/>
                  </a:lnTo>
                  <a:lnTo>
                    <a:pt x="348903" y="166535"/>
                  </a:lnTo>
                  <a:lnTo>
                    <a:pt x="349653" y="165823"/>
                  </a:lnTo>
                  <a:lnTo>
                    <a:pt x="350339" y="165061"/>
                  </a:lnTo>
                  <a:lnTo>
                    <a:pt x="387397" y="140133"/>
                  </a:lnTo>
                  <a:lnTo>
                    <a:pt x="451627" y="116854"/>
                  </a:lnTo>
                  <a:lnTo>
                    <a:pt x="473602" y="108069"/>
                  </a:lnTo>
                  <a:lnTo>
                    <a:pt x="495096" y="96900"/>
                  </a:lnTo>
                  <a:lnTo>
                    <a:pt x="515413" y="82308"/>
                  </a:lnTo>
                  <a:lnTo>
                    <a:pt x="556113" y="82308"/>
                  </a:lnTo>
                  <a:lnTo>
                    <a:pt x="557281" y="61102"/>
                  </a:lnTo>
                  <a:lnTo>
                    <a:pt x="557325" y="60317"/>
                  </a:lnTo>
                  <a:lnTo>
                    <a:pt x="557186" y="41327"/>
                  </a:lnTo>
                  <a:lnTo>
                    <a:pt x="557114" y="31508"/>
                  </a:lnTo>
                  <a:lnTo>
                    <a:pt x="556421" y="18503"/>
                  </a:lnTo>
                  <a:lnTo>
                    <a:pt x="555685" y="9182"/>
                  </a:lnTo>
                  <a:lnTo>
                    <a:pt x="548687" y="1562"/>
                  </a:lnTo>
                  <a:lnTo>
                    <a:pt x="539467" y="0"/>
                  </a:lnTo>
                  <a:close/>
                </a:path>
                <a:path w="557529" h="551179">
                  <a:moveTo>
                    <a:pt x="213392" y="316306"/>
                  </a:moveTo>
                  <a:lnTo>
                    <a:pt x="56295" y="316306"/>
                  </a:lnTo>
                  <a:lnTo>
                    <a:pt x="70039" y="319841"/>
                  </a:lnTo>
                  <a:lnTo>
                    <a:pt x="83718" y="321957"/>
                  </a:lnTo>
                  <a:lnTo>
                    <a:pt x="98168" y="323203"/>
                  </a:lnTo>
                  <a:lnTo>
                    <a:pt x="98817" y="323203"/>
                  </a:lnTo>
                  <a:lnTo>
                    <a:pt x="126480" y="324679"/>
                  </a:lnTo>
                  <a:lnTo>
                    <a:pt x="142244" y="326429"/>
                  </a:lnTo>
                  <a:lnTo>
                    <a:pt x="157441" y="329853"/>
                  </a:lnTo>
                  <a:lnTo>
                    <a:pt x="172373" y="335876"/>
                  </a:lnTo>
                  <a:lnTo>
                    <a:pt x="172996" y="336308"/>
                  </a:lnTo>
                  <a:lnTo>
                    <a:pt x="173656" y="336702"/>
                  </a:lnTo>
                  <a:lnTo>
                    <a:pt x="196427" y="370851"/>
                  </a:lnTo>
                  <a:lnTo>
                    <a:pt x="196349" y="374489"/>
                  </a:lnTo>
                  <a:lnTo>
                    <a:pt x="173649" y="411345"/>
                  </a:lnTo>
                  <a:lnTo>
                    <a:pt x="162665" y="415251"/>
                  </a:lnTo>
                  <a:lnTo>
                    <a:pt x="165414" y="415251"/>
                  </a:lnTo>
                  <a:lnTo>
                    <a:pt x="156994" y="415899"/>
                  </a:lnTo>
                  <a:lnTo>
                    <a:pt x="268548" y="415899"/>
                  </a:lnTo>
                  <a:lnTo>
                    <a:pt x="261703" y="410958"/>
                  </a:lnTo>
                  <a:lnTo>
                    <a:pt x="252423" y="405390"/>
                  </a:lnTo>
                  <a:lnTo>
                    <a:pt x="243089" y="400745"/>
                  </a:lnTo>
                  <a:lnTo>
                    <a:pt x="233880" y="396989"/>
                  </a:lnTo>
                  <a:lnTo>
                    <a:pt x="236339" y="385842"/>
                  </a:lnTo>
                  <a:lnTo>
                    <a:pt x="237261" y="374489"/>
                  </a:lnTo>
                  <a:lnTo>
                    <a:pt x="236587" y="363058"/>
                  </a:lnTo>
                  <a:lnTo>
                    <a:pt x="234261" y="351675"/>
                  </a:lnTo>
                  <a:lnTo>
                    <a:pt x="228454" y="336702"/>
                  </a:lnTo>
                  <a:lnTo>
                    <a:pt x="228224" y="336308"/>
                  </a:lnTo>
                  <a:lnTo>
                    <a:pt x="219937" y="323203"/>
                  </a:lnTo>
                  <a:lnTo>
                    <a:pt x="213392" y="316306"/>
                  </a:lnTo>
                  <a:close/>
                </a:path>
                <a:path w="557529" h="551179">
                  <a:moveTo>
                    <a:pt x="465879" y="295262"/>
                  </a:moveTo>
                  <a:lnTo>
                    <a:pt x="324316" y="295262"/>
                  </a:lnTo>
                  <a:lnTo>
                    <a:pt x="339562" y="306561"/>
                  </a:lnTo>
                  <a:lnTo>
                    <a:pt x="356675" y="315137"/>
                  </a:lnTo>
                  <a:lnTo>
                    <a:pt x="375244" y="320554"/>
                  </a:lnTo>
                  <a:lnTo>
                    <a:pt x="395119" y="322452"/>
                  </a:lnTo>
                  <a:lnTo>
                    <a:pt x="403731" y="322103"/>
                  </a:lnTo>
                  <a:lnTo>
                    <a:pt x="412286" y="321059"/>
                  </a:lnTo>
                  <a:lnTo>
                    <a:pt x="420750" y="319324"/>
                  </a:lnTo>
                  <a:lnTo>
                    <a:pt x="429091" y="316903"/>
                  </a:lnTo>
                  <a:lnTo>
                    <a:pt x="429688" y="316649"/>
                  </a:lnTo>
                  <a:lnTo>
                    <a:pt x="430298" y="316471"/>
                  </a:lnTo>
                  <a:lnTo>
                    <a:pt x="434082" y="315137"/>
                  </a:lnTo>
                  <a:lnTo>
                    <a:pt x="437194" y="313867"/>
                  </a:lnTo>
                  <a:lnTo>
                    <a:pt x="439810" y="312661"/>
                  </a:lnTo>
                  <a:lnTo>
                    <a:pt x="465879" y="295262"/>
                  </a:lnTo>
                  <a:close/>
                </a:path>
                <a:path w="557529" h="551179">
                  <a:moveTo>
                    <a:pt x="556113" y="82308"/>
                  </a:moveTo>
                  <a:lnTo>
                    <a:pt x="515413" y="82308"/>
                  </a:lnTo>
                  <a:lnTo>
                    <a:pt x="510975" y="124370"/>
                  </a:lnTo>
                  <a:lnTo>
                    <a:pt x="501341" y="169511"/>
                  </a:lnTo>
                  <a:lnTo>
                    <a:pt x="484692" y="212936"/>
                  </a:lnTo>
                  <a:lnTo>
                    <a:pt x="459202" y="249852"/>
                  </a:lnTo>
                  <a:lnTo>
                    <a:pt x="423071" y="275450"/>
                  </a:lnTo>
                  <a:lnTo>
                    <a:pt x="402231" y="281647"/>
                  </a:lnTo>
                  <a:lnTo>
                    <a:pt x="484818" y="281647"/>
                  </a:lnTo>
                  <a:lnTo>
                    <a:pt x="514545" y="243451"/>
                  </a:lnTo>
                  <a:lnTo>
                    <a:pt x="535665" y="196497"/>
                  </a:lnTo>
                  <a:lnTo>
                    <a:pt x="548541" y="147318"/>
                  </a:lnTo>
                  <a:lnTo>
                    <a:pt x="555114" y="100422"/>
                  </a:lnTo>
                  <a:lnTo>
                    <a:pt x="556113" y="82308"/>
                  </a:lnTo>
                  <a:close/>
                </a:path>
                <a:path w="557529" h="551179">
                  <a:moveTo>
                    <a:pt x="380057" y="207784"/>
                  </a:moveTo>
                  <a:lnTo>
                    <a:pt x="375525" y="208152"/>
                  </a:lnTo>
                  <a:lnTo>
                    <a:pt x="364137" y="210262"/>
                  </a:lnTo>
                  <a:lnTo>
                    <a:pt x="348035" y="215623"/>
                  </a:lnTo>
                  <a:lnTo>
                    <a:pt x="329358" y="225742"/>
                  </a:lnTo>
                  <a:lnTo>
                    <a:pt x="399958" y="225742"/>
                  </a:lnTo>
                  <a:lnTo>
                    <a:pt x="398850" y="220246"/>
                  </a:lnTo>
                  <a:lnTo>
                    <a:pt x="394479" y="213760"/>
                  </a:lnTo>
                  <a:lnTo>
                    <a:pt x="387996" y="209387"/>
                  </a:lnTo>
                  <a:lnTo>
                    <a:pt x="380057" y="207784"/>
                  </a:lnTo>
                  <a:close/>
                </a:path>
              </a:pathLst>
            </a:custGeom>
            <a:solidFill>
              <a:srgbClr val="134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80000" y="8314386"/>
              <a:ext cx="1143000" cy="589280"/>
            </a:xfrm>
            <a:custGeom>
              <a:avLst/>
              <a:gdLst/>
              <a:ahLst/>
              <a:cxnLst/>
              <a:rect l="l" t="t" r="r" b="b"/>
              <a:pathLst>
                <a:path w="1143000" h="589279">
                  <a:moveTo>
                    <a:pt x="163448" y="96310"/>
                  </a:moveTo>
                  <a:lnTo>
                    <a:pt x="11944" y="230911"/>
                  </a:lnTo>
                  <a:lnTo>
                    <a:pt x="0" y="259767"/>
                  </a:lnTo>
                  <a:lnTo>
                    <a:pt x="2986" y="275136"/>
                  </a:lnTo>
                  <a:lnTo>
                    <a:pt x="300539" y="577227"/>
                  </a:lnTo>
                  <a:lnTo>
                    <a:pt x="329393" y="589152"/>
                  </a:lnTo>
                  <a:lnTo>
                    <a:pt x="337188" y="588407"/>
                  </a:lnTo>
                  <a:lnTo>
                    <a:pt x="344754" y="586171"/>
                  </a:lnTo>
                  <a:lnTo>
                    <a:pt x="351853" y="582445"/>
                  </a:lnTo>
                  <a:lnTo>
                    <a:pt x="358247" y="577227"/>
                  </a:lnTo>
                  <a:lnTo>
                    <a:pt x="387102" y="548373"/>
                  </a:lnTo>
                  <a:lnTo>
                    <a:pt x="329393" y="548373"/>
                  </a:lnTo>
                  <a:lnTo>
                    <a:pt x="40787" y="259767"/>
                  </a:lnTo>
                  <a:lnTo>
                    <a:pt x="163442" y="137109"/>
                  </a:lnTo>
                  <a:lnTo>
                    <a:pt x="230549" y="137109"/>
                  </a:lnTo>
                  <a:lnTo>
                    <a:pt x="254577" y="113080"/>
                  </a:lnTo>
                  <a:lnTo>
                    <a:pt x="197123" y="113080"/>
                  </a:lnTo>
                  <a:lnTo>
                    <a:pt x="192297" y="108254"/>
                  </a:lnTo>
                  <a:lnTo>
                    <a:pt x="178810" y="99296"/>
                  </a:lnTo>
                  <a:lnTo>
                    <a:pt x="163448" y="96310"/>
                  </a:lnTo>
                  <a:close/>
                </a:path>
                <a:path w="1143000" h="589279">
                  <a:moveTo>
                    <a:pt x="230549" y="137109"/>
                  </a:moveTo>
                  <a:lnTo>
                    <a:pt x="163442" y="137109"/>
                  </a:lnTo>
                  <a:lnTo>
                    <a:pt x="452050" y="425703"/>
                  </a:lnTo>
                  <a:lnTo>
                    <a:pt x="329393" y="548373"/>
                  </a:lnTo>
                  <a:lnTo>
                    <a:pt x="387102" y="548373"/>
                  </a:lnTo>
                  <a:lnTo>
                    <a:pt x="480904" y="454571"/>
                  </a:lnTo>
                  <a:lnTo>
                    <a:pt x="488903" y="443214"/>
                  </a:lnTo>
                  <a:lnTo>
                    <a:pt x="492531" y="430301"/>
                  </a:lnTo>
                  <a:lnTo>
                    <a:pt x="491805" y="416987"/>
                  </a:lnTo>
                  <a:lnTo>
                    <a:pt x="486746" y="404431"/>
                  </a:lnTo>
                  <a:lnTo>
                    <a:pt x="733646" y="404431"/>
                  </a:lnTo>
                  <a:lnTo>
                    <a:pt x="756630" y="398791"/>
                  </a:lnTo>
                  <a:lnTo>
                    <a:pt x="794053" y="384152"/>
                  </a:lnTo>
                  <a:lnTo>
                    <a:pt x="819248" y="371679"/>
                  </a:lnTo>
                  <a:lnTo>
                    <a:pt x="607094" y="371679"/>
                  </a:lnTo>
                  <a:lnTo>
                    <a:pt x="548601" y="368862"/>
                  </a:lnTo>
                  <a:lnTo>
                    <a:pt x="492457" y="363891"/>
                  </a:lnTo>
                  <a:lnTo>
                    <a:pt x="441915" y="357873"/>
                  </a:lnTo>
                  <a:lnTo>
                    <a:pt x="225850" y="141808"/>
                  </a:lnTo>
                  <a:lnTo>
                    <a:pt x="230549" y="137109"/>
                  </a:lnTo>
                  <a:close/>
                </a:path>
                <a:path w="1143000" h="589279">
                  <a:moveTo>
                    <a:pt x="733646" y="404431"/>
                  </a:moveTo>
                  <a:lnTo>
                    <a:pt x="486746" y="404431"/>
                  </a:lnTo>
                  <a:lnTo>
                    <a:pt x="533111" y="408722"/>
                  </a:lnTo>
                  <a:lnTo>
                    <a:pt x="581720" y="411711"/>
                  </a:lnTo>
                  <a:lnTo>
                    <a:pt x="630875" y="412790"/>
                  </a:lnTo>
                  <a:lnTo>
                    <a:pt x="678874" y="411354"/>
                  </a:lnTo>
                  <a:lnTo>
                    <a:pt x="724020" y="406793"/>
                  </a:lnTo>
                  <a:lnTo>
                    <a:pt x="733646" y="404431"/>
                  </a:lnTo>
                  <a:close/>
                </a:path>
                <a:path w="1143000" h="589279">
                  <a:moveTo>
                    <a:pt x="1133780" y="56480"/>
                  </a:moveTo>
                  <a:lnTo>
                    <a:pt x="1070240" y="56480"/>
                  </a:lnTo>
                  <a:lnTo>
                    <a:pt x="1078404" y="58305"/>
                  </a:lnTo>
                  <a:lnTo>
                    <a:pt x="1078127" y="58305"/>
                  </a:lnTo>
                  <a:lnTo>
                    <a:pt x="1101721" y="92022"/>
                  </a:lnTo>
                  <a:lnTo>
                    <a:pt x="1100637" y="100596"/>
                  </a:lnTo>
                  <a:lnTo>
                    <a:pt x="1055178" y="153241"/>
                  </a:lnTo>
                  <a:lnTo>
                    <a:pt x="1013202" y="190663"/>
                  </a:lnTo>
                  <a:lnTo>
                    <a:pt x="967845" y="227238"/>
                  </a:lnTo>
                  <a:lnTo>
                    <a:pt x="920774" y="261852"/>
                  </a:lnTo>
                  <a:lnTo>
                    <a:pt x="873659" y="293387"/>
                  </a:lnTo>
                  <a:lnTo>
                    <a:pt x="828167" y="320728"/>
                  </a:lnTo>
                  <a:lnTo>
                    <a:pt x="785967" y="342758"/>
                  </a:lnTo>
                  <a:lnTo>
                    <a:pt x="748727" y="358360"/>
                  </a:lnTo>
                  <a:lnTo>
                    <a:pt x="664683" y="371234"/>
                  </a:lnTo>
                  <a:lnTo>
                    <a:pt x="607094" y="371679"/>
                  </a:lnTo>
                  <a:lnTo>
                    <a:pt x="819248" y="371679"/>
                  </a:lnTo>
                  <a:lnTo>
                    <a:pt x="878517" y="338819"/>
                  </a:lnTo>
                  <a:lnTo>
                    <a:pt x="923147" y="310053"/>
                  </a:lnTo>
                  <a:lnTo>
                    <a:pt x="967768" y="278506"/>
                  </a:lnTo>
                  <a:lnTo>
                    <a:pt x="1011176" y="245142"/>
                  </a:lnTo>
                  <a:lnTo>
                    <a:pt x="1052165" y="210925"/>
                  </a:lnTo>
                  <a:lnTo>
                    <a:pt x="1089529" y="176819"/>
                  </a:lnTo>
                  <a:lnTo>
                    <a:pt x="1122064" y="143789"/>
                  </a:lnTo>
                  <a:lnTo>
                    <a:pt x="1142514" y="92022"/>
                  </a:lnTo>
                  <a:lnTo>
                    <a:pt x="1140199" y="73037"/>
                  </a:lnTo>
                  <a:lnTo>
                    <a:pt x="1133780" y="56480"/>
                  </a:lnTo>
                  <a:close/>
                </a:path>
                <a:path w="1143000" h="589279">
                  <a:moveTo>
                    <a:pt x="527736" y="40805"/>
                  </a:moveTo>
                  <a:lnTo>
                    <a:pt x="403815" y="40805"/>
                  </a:lnTo>
                  <a:lnTo>
                    <a:pt x="414955" y="41329"/>
                  </a:lnTo>
                  <a:lnTo>
                    <a:pt x="427204" y="42818"/>
                  </a:lnTo>
                  <a:lnTo>
                    <a:pt x="438835" y="45144"/>
                  </a:lnTo>
                  <a:lnTo>
                    <a:pt x="448125" y="48183"/>
                  </a:lnTo>
                  <a:lnTo>
                    <a:pt x="583406" y="112394"/>
                  </a:lnTo>
                  <a:lnTo>
                    <a:pt x="586403" y="113080"/>
                  </a:lnTo>
                  <a:lnTo>
                    <a:pt x="773753" y="113080"/>
                  </a:lnTo>
                  <a:lnTo>
                    <a:pt x="787305" y="115550"/>
                  </a:lnTo>
                  <a:lnTo>
                    <a:pt x="800488" y="122859"/>
                  </a:lnTo>
                  <a:lnTo>
                    <a:pt x="810474" y="134854"/>
                  </a:lnTo>
                  <a:lnTo>
                    <a:pt x="814431" y="151383"/>
                  </a:lnTo>
                  <a:lnTo>
                    <a:pt x="810704" y="167920"/>
                  </a:lnTo>
                  <a:lnTo>
                    <a:pt x="801298" y="179919"/>
                  </a:lnTo>
                  <a:lnTo>
                    <a:pt x="788880" y="187229"/>
                  </a:lnTo>
                  <a:lnTo>
                    <a:pt x="776116" y="189699"/>
                  </a:lnTo>
                  <a:lnTo>
                    <a:pt x="600132" y="189699"/>
                  </a:lnTo>
                  <a:lnTo>
                    <a:pt x="578151" y="194149"/>
                  </a:lnTo>
                  <a:lnTo>
                    <a:pt x="560181" y="206278"/>
                  </a:lnTo>
                  <a:lnTo>
                    <a:pt x="548054" y="224252"/>
                  </a:lnTo>
                  <a:lnTo>
                    <a:pt x="543604" y="246240"/>
                  </a:lnTo>
                  <a:lnTo>
                    <a:pt x="545205" y="254181"/>
                  </a:lnTo>
                  <a:lnTo>
                    <a:pt x="549573" y="260669"/>
                  </a:lnTo>
                  <a:lnTo>
                    <a:pt x="556056" y="265044"/>
                  </a:lnTo>
                  <a:lnTo>
                    <a:pt x="564000" y="266649"/>
                  </a:lnTo>
                  <a:lnTo>
                    <a:pt x="571947" y="265044"/>
                  </a:lnTo>
                  <a:lnTo>
                    <a:pt x="578434" y="260669"/>
                  </a:lnTo>
                  <a:lnTo>
                    <a:pt x="582806" y="254181"/>
                  </a:lnTo>
                  <a:lnTo>
                    <a:pt x="584409" y="246240"/>
                  </a:lnTo>
                  <a:lnTo>
                    <a:pt x="584409" y="237566"/>
                  </a:lnTo>
                  <a:lnTo>
                    <a:pt x="591458" y="230504"/>
                  </a:lnTo>
                  <a:lnTo>
                    <a:pt x="776116" y="230504"/>
                  </a:lnTo>
                  <a:lnTo>
                    <a:pt x="799059" y="226937"/>
                  </a:lnTo>
                  <a:lnTo>
                    <a:pt x="820586" y="216611"/>
                  </a:lnTo>
                  <a:lnTo>
                    <a:pt x="838554" y="200094"/>
                  </a:lnTo>
                  <a:lnTo>
                    <a:pt x="850817" y="177952"/>
                  </a:lnTo>
                  <a:lnTo>
                    <a:pt x="932421" y="129692"/>
                  </a:lnTo>
                  <a:lnTo>
                    <a:pt x="852252" y="129692"/>
                  </a:lnTo>
                  <a:lnTo>
                    <a:pt x="840288" y="105547"/>
                  </a:lnTo>
                  <a:lnTo>
                    <a:pt x="821523" y="87496"/>
                  </a:lnTo>
                  <a:lnTo>
                    <a:pt x="798497" y="76189"/>
                  </a:lnTo>
                  <a:lnTo>
                    <a:pt x="773753" y="72275"/>
                  </a:lnTo>
                  <a:lnTo>
                    <a:pt x="594036" y="72275"/>
                  </a:lnTo>
                  <a:lnTo>
                    <a:pt x="527736" y="40805"/>
                  </a:lnTo>
                  <a:close/>
                </a:path>
                <a:path w="1143000" h="589279">
                  <a:moveTo>
                    <a:pt x="1074570" y="15894"/>
                  </a:moveTo>
                  <a:lnTo>
                    <a:pt x="1057340" y="15894"/>
                  </a:lnTo>
                  <a:lnTo>
                    <a:pt x="1040911" y="19700"/>
                  </a:lnTo>
                  <a:lnTo>
                    <a:pt x="1025696" y="27152"/>
                  </a:lnTo>
                  <a:lnTo>
                    <a:pt x="852252" y="129692"/>
                  </a:lnTo>
                  <a:lnTo>
                    <a:pt x="932421" y="129692"/>
                  </a:lnTo>
                  <a:lnTo>
                    <a:pt x="1047095" y="61874"/>
                  </a:lnTo>
                  <a:lnTo>
                    <a:pt x="1054354" y="58305"/>
                  </a:lnTo>
                  <a:lnTo>
                    <a:pt x="1062085" y="56480"/>
                  </a:lnTo>
                  <a:lnTo>
                    <a:pt x="1133780" y="56480"/>
                  </a:lnTo>
                  <a:lnTo>
                    <a:pt x="1133337" y="55337"/>
                  </a:lnTo>
                  <a:lnTo>
                    <a:pt x="1122516" y="40131"/>
                  </a:lnTo>
                  <a:lnTo>
                    <a:pt x="1108297" y="28032"/>
                  </a:lnTo>
                  <a:lnTo>
                    <a:pt x="1091350" y="19700"/>
                  </a:lnTo>
                  <a:lnTo>
                    <a:pt x="1091479" y="19700"/>
                  </a:lnTo>
                  <a:lnTo>
                    <a:pt x="1074570" y="15894"/>
                  </a:lnTo>
                  <a:close/>
                </a:path>
                <a:path w="1143000" h="589279">
                  <a:moveTo>
                    <a:pt x="403815" y="0"/>
                  </a:moveTo>
                  <a:lnTo>
                    <a:pt x="359271" y="4349"/>
                  </a:lnTo>
                  <a:lnTo>
                    <a:pt x="317066" y="17129"/>
                  </a:lnTo>
                  <a:lnTo>
                    <a:pt x="278183" y="37933"/>
                  </a:lnTo>
                  <a:lnTo>
                    <a:pt x="243605" y="66357"/>
                  </a:lnTo>
                  <a:lnTo>
                    <a:pt x="196894" y="113080"/>
                  </a:lnTo>
                  <a:lnTo>
                    <a:pt x="254577" y="113080"/>
                  </a:lnTo>
                  <a:lnTo>
                    <a:pt x="272446" y="95211"/>
                  </a:lnTo>
                  <a:lnTo>
                    <a:pt x="300799" y="71912"/>
                  </a:lnTo>
                  <a:lnTo>
                    <a:pt x="332682" y="54854"/>
                  </a:lnTo>
                  <a:lnTo>
                    <a:pt x="367290" y="44373"/>
                  </a:lnTo>
                  <a:lnTo>
                    <a:pt x="403815" y="40805"/>
                  </a:lnTo>
                  <a:lnTo>
                    <a:pt x="527736" y="40805"/>
                  </a:lnTo>
                  <a:lnTo>
                    <a:pt x="465181" y="11112"/>
                  </a:lnTo>
                  <a:lnTo>
                    <a:pt x="450819" y="6156"/>
                  </a:lnTo>
                  <a:lnTo>
                    <a:pt x="434636" y="2693"/>
                  </a:lnTo>
                  <a:lnTo>
                    <a:pt x="418385" y="662"/>
                  </a:lnTo>
                  <a:lnTo>
                    <a:pt x="403815" y="0"/>
                  </a:lnTo>
                  <a:close/>
                </a:path>
              </a:pathLst>
            </a:custGeom>
            <a:solidFill>
              <a:srgbClr val="091F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 descr="A large metal sign in front of a building&#10;&#10;Description automatically generated">
            <a:extLst>
              <a:ext uri="{FF2B5EF4-FFF2-40B4-BE49-F238E27FC236}">
                <a16:creationId xmlns:a16="http://schemas.microsoft.com/office/drawing/2014/main" id="{D04EC7A0-1F96-D226-1338-5DE2F57FD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4852"/>
            <a:ext cx="4572000" cy="2997200"/>
          </a:xfrm>
          <a:prstGeom prst="rect">
            <a:avLst/>
          </a:prstGeom>
        </p:spPr>
      </p:pic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69FAD7F1-5B2F-D51F-400B-24FE857B6F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93" y="9497566"/>
            <a:ext cx="2470251" cy="763033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6057FE30-5563-16B9-32B5-E978B60ACFFD}"/>
              </a:ext>
            </a:extLst>
          </p:cNvPr>
          <p:cNvSpPr txBox="1"/>
          <p:nvPr/>
        </p:nvSpPr>
        <p:spPr>
          <a:xfrm>
            <a:off x="501650" y="2029485"/>
            <a:ext cx="6103620" cy="1886542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809625">
              <a:lnSpc>
                <a:spcPct val="113100"/>
              </a:lnSpc>
              <a:spcBef>
                <a:spcPts val="1430"/>
              </a:spcBef>
            </a:pP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Diversity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Mark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proudly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presents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the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Diversity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Mark</a:t>
            </a:r>
            <a:r>
              <a:rPr spc="-8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Annual 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Summit,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uniting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Northern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Ireland’s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forward-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thinking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organisations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committed</a:t>
            </a:r>
            <a:endParaRPr dirty="0">
              <a:latin typeface="Arial"/>
              <a:cs typeface="Arial"/>
            </a:endParaRPr>
          </a:p>
          <a:p>
            <a:pPr marL="12700" marR="5080">
              <a:lnSpc>
                <a:spcPct val="113100"/>
              </a:lnSpc>
            </a:pP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to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fostering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inclusive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workplaces.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Sponsored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by</a:t>
            </a:r>
            <a:r>
              <a:rPr spc="-9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Allstate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Northern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Ireland,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this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transformative</a:t>
            </a:r>
            <a:r>
              <a:rPr spc="-3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one-day</a:t>
            </a:r>
            <a:r>
              <a:rPr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event</a:t>
            </a:r>
            <a:r>
              <a:rPr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revolves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around</a:t>
            </a:r>
            <a:r>
              <a:rPr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the</a:t>
            </a:r>
            <a:r>
              <a:rPr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theme</a:t>
            </a:r>
            <a:r>
              <a:rPr lang="en-GB" spc="-1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‘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EDI</a:t>
            </a:r>
            <a:r>
              <a:rPr b="1"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2.0</a:t>
            </a:r>
            <a:r>
              <a:rPr b="1" spc="-1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-</a:t>
            </a:r>
            <a:r>
              <a:rPr b="1" spc="-1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from</a:t>
            </a:r>
            <a:r>
              <a:rPr b="1" spc="-9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Action</a:t>
            </a:r>
            <a:r>
              <a:rPr b="1" spc="-1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to</a:t>
            </a:r>
            <a:r>
              <a:rPr b="1"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134A9C"/>
                </a:solidFill>
                <a:latin typeface="Arial"/>
                <a:cs typeface="Arial"/>
              </a:rPr>
              <a:t>Impact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.’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7300" y="461732"/>
            <a:ext cx="6103620" cy="101886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4001135" lvl="0" indent="0" defTabSz="914400" eaLnBrk="1" fontAlgn="auto" latinLnBrk="0" hangingPunct="1">
              <a:lnSpc>
                <a:spcPts val="26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50" b="1" i="0" u="none" strike="noStrike" kern="0" cap="none" spc="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Diversity</a:t>
            </a:r>
            <a:r>
              <a:rPr kumimoji="0" sz="2250" b="1" i="0" u="none" strike="noStrike" kern="0" cap="none" spc="-15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250" b="1" i="0" u="none" strike="noStrike" kern="0" cap="none" spc="-2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Mark </a:t>
            </a:r>
            <a:r>
              <a:rPr kumimoji="0" sz="2250" b="1" i="0" u="none" strike="noStrike" kern="0" cap="none" spc="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Annual</a:t>
            </a:r>
            <a:r>
              <a:rPr kumimoji="0" sz="2250" b="1" i="0" u="none" strike="noStrike" kern="0" cap="none" spc="-135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250" b="1" i="0" u="none" strike="noStrike" kern="0" cap="none" spc="-1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Summit</a:t>
            </a:r>
            <a:endParaRPr kumimoji="0" sz="22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EDI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2.0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from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Action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Impact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7300" y="2527300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69FAD7F1-5B2F-D51F-400B-24FE857B6F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93" y="9497566"/>
            <a:ext cx="2470251" cy="763033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6057FE30-5563-16B9-32B5-E978B60ACFFD}"/>
              </a:ext>
            </a:extLst>
          </p:cNvPr>
          <p:cNvSpPr txBox="1"/>
          <p:nvPr/>
        </p:nvSpPr>
        <p:spPr>
          <a:xfrm>
            <a:off x="501650" y="2029485"/>
            <a:ext cx="6103620" cy="32137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809625" lvl="0" indent="0" defTabSz="914400" eaLnBrk="1" fontAlgn="auto" latinLnBrk="0" hangingPunct="1">
              <a:lnSpc>
                <a:spcPct val="113100"/>
              </a:lnSpc>
              <a:spcBef>
                <a:spcPts val="1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34A9C"/>
                </a:solidFill>
                <a:effectLst/>
                <a:uLnTx/>
                <a:uFillTx/>
                <a:latin typeface="Arial"/>
                <a:cs typeface="Arial"/>
              </a:rPr>
              <a:t>Summit Agenda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FBB875F8-6FBD-6A46-F086-E718E4BBBC01}"/>
              </a:ext>
            </a:extLst>
          </p:cNvPr>
          <p:cNvSpPr txBox="1"/>
          <p:nvPr/>
        </p:nvSpPr>
        <p:spPr>
          <a:xfrm>
            <a:off x="766466" y="2882220"/>
            <a:ext cx="6241009" cy="64008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09.00               	Arrival refreshments &amp; networking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09.45	Welcome from Carolyn Stewart, Summit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 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09.55	Sponsor’s Message - Dr Stephen McKeown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en-GB" sz="10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Vice-President and Managing Director, Allstate Northern Ireland  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914400"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	Minister for the Economy, Conor Murphy MLA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10.10	Keynote Speaker, Professor Tim Soutphommasane - EDI 2.0 			</a:t>
            </a: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Chief Diversity Officer and Professor, University of Oxford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11.10	Mid-morning refreshments break with networking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11.35	John Healy OBE </a:t>
            </a: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Chair, Invest Northern Ireland 	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 a Better Society: The Business Case for Inclusive Growth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11.50	Panel session f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acilitated by Judith Gillespie CBE            			</a:t>
            </a:r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Co-Chair, Diversity Mark Assessment Panel	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Transforming Talk into Tangible Change: EDI Strategies that Work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Caroline Van Der Feltz</a:t>
            </a: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HR Director, Danske Bank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John Healy, Chair, Invest Northern Ireland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Shauna McPeake, Director of People and Culture, Catalyst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Aisling Quinn, Director, NI Civil Service 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12.30	Breakout session 1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Delegates can choose one session to attend before lunch and after, the same sessions will 	be repeated after lunch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Cultural Reflection and Inclusion: Embracing different cultures, including our own</a:t>
            </a: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	</a:t>
            </a:r>
            <a:r>
              <a:rPr lang="en-US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Lata Sharma, writer, actress, singer, journalist, and a Belfast girl of Indian heritage</a:t>
            </a:r>
            <a:endParaRPr lang="en-GB" sz="1000" i="1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Power of Community Engagement and Partnerships 	                                  	</a:t>
            </a:r>
            <a:r>
              <a:rPr lang="en-GB" sz="100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 James Uhomoibhi, </a:t>
            </a:r>
            <a:r>
              <a:rPr lang="en-US" sz="100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Lecturer, Ulster University</a:t>
            </a:r>
            <a:endParaRPr lang="en-GB" sz="1000" i="1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winning formula: The Impact of Employee Resource Groups and Champions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13.15	Lunch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438EA3BA-48C6-1D9F-7C6A-C84103ED09D5}"/>
              </a:ext>
            </a:extLst>
          </p:cNvPr>
          <p:cNvSpPr/>
          <p:nvPr/>
        </p:nvSpPr>
        <p:spPr>
          <a:xfrm rot="5400000">
            <a:off x="-2140228" y="6286224"/>
            <a:ext cx="6960154" cy="304801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52852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red text on a white background&#10;&#10;Description automatically generated">
            <a:extLst>
              <a:ext uri="{FF2B5EF4-FFF2-40B4-BE49-F238E27FC236}">
                <a16:creationId xmlns:a16="http://schemas.microsoft.com/office/drawing/2014/main" id="{251FD436-C6F9-1092-B00A-8E7A35C716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56" y="9074370"/>
            <a:ext cx="1266050" cy="66467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27300" y="461732"/>
            <a:ext cx="6103620" cy="101886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4001135" lvl="0" indent="0" defTabSz="914400" eaLnBrk="1" fontAlgn="auto" latinLnBrk="0" hangingPunct="1">
              <a:lnSpc>
                <a:spcPts val="26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50" b="1" i="0" u="none" strike="noStrike" kern="0" cap="none" spc="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Diversity</a:t>
            </a:r>
            <a:r>
              <a:rPr kumimoji="0" sz="2250" b="1" i="0" u="none" strike="noStrike" kern="0" cap="none" spc="-15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250" b="1" i="0" u="none" strike="noStrike" kern="0" cap="none" spc="-2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Mark </a:t>
            </a:r>
            <a:r>
              <a:rPr kumimoji="0" sz="2250" b="1" i="0" u="none" strike="noStrike" kern="0" cap="none" spc="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Annual</a:t>
            </a:r>
            <a:r>
              <a:rPr kumimoji="0" sz="2250" b="1" i="0" u="none" strike="noStrike" kern="0" cap="none" spc="-135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250" b="1" i="0" u="none" strike="noStrike" kern="0" cap="none" spc="-1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Summit</a:t>
            </a:r>
            <a:endParaRPr kumimoji="0" sz="22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EDI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2.0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from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Action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Impact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7300" y="2527300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69FAD7F1-5B2F-D51F-400B-24FE857B6F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085" y="8133795"/>
            <a:ext cx="2335863" cy="72152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6057FE30-5563-16B9-32B5-E978B60ACFFD}"/>
              </a:ext>
            </a:extLst>
          </p:cNvPr>
          <p:cNvSpPr txBox="1"/>
          <p:nvPr/>
        </p:nvSpPr>
        <p:spPr>
          <a:xfrm>
            <a:off x="501650" y="2029485"/>
            <a:ext cx="6103620" cy="32137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809625" lvl="0" indent="0" defTabSz="914400" eaLnBrk="1" fontAlgn="auto" latinLnBrk="0" hangingPunct="1">
              <a:lnSpc>
                <a:spcPct val="113100"/>
              </a:lnSpc>
              <a:spcBef>
                <a:spcPts val="1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34A9C"/>
                </a:solidFill>
                <a:effectLst/>
                <a:uLnTx/>
                <a:uFillTx/>
                <a:latin typeface="Arial"/>
                <a:cs typeface="Arial"/>
              </a:rPr>
              <a:t>Conference Agenda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FBB875F8-6FBD-6A46-F086-E718E4BBBC01}"/>
              </a:ext>
            </a:extLst>
          </p:cNvPr>
          <p:cNvSpPr txBox="1"/>
          <p:nvPr/>
        </p:nvSpPr>
        <p:spPr>
          <a:xfrm>
            <a:off x="828970" y="3018710"/>
            <a:ext cx="5951214" cy="4562634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14.15	Breakout session 2 </a:t>
            </a: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Cultural Reflection and Inclusion: Embracing different cultures, including our own            	</a:t>
            </a: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GB" sz="100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 Sharma, writer, actress, singer, journalist, and a Belfast girl of Indian heritage</a:t>
            </a:r>
            <a:endParaRPr lang="en-GB" sz="1100" i="1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Power of Community Engagement and Partnerships			</a:t>
            </a:r>
            <a:r>
              <a:rPr lang="en-GB" sz="100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 James Uhomoibhi, Lecturer, Ulster University</a:t>
            </a:r>
            <a:endParaRPr lang="en-GB" sz="1100" i="1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winning formula: The Impact of Employee Resource Groups and Champions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15.00	</a:t>
            </a: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Panel session facilitated by Chloe Gillard				</a:t>
            </a: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Diversity, Inclusion &amp; Belonging Manager, Version 1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From Strategy to Impact: Transforming Recruitment for Greater Inclusion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Laura Dowie, Director, Timely Careers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Lisa McIlvenna, Deputy Managing Director, Business in the Community NI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Mark McAlister, CEO, The Labour Relations Agency </a:t>
            </a:r>
          </a:p>
          <a:p>
            <a:pPr marL="914400" indent="-914400"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914400" indent="-914400"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15.30	Closing session </a:t>
            </a:r>
          </a:p>
          <a:p>
            <a:pPr marL="914400" indent="-914400"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endParaRPr lang="en-GB" sz="1000" i="1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Power of Inclusion: My Journey from Refugee to Advocate</a:t>
            </a:r>
          </a:p>
          <a:p>
            <a:pPr marL="914400" indent="-914400" algn="just">
              <a:lnSpc>
                <a:spcPct val="107000"/>
              </a:lnSpc>
              <a:spcAft>
                <a:spcPts val="800"/>
              </a:spcAft>
            </a:pPr>
            <a:endParaRPr lang="en-GB" sz="400" b="1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15.55	Close of conference by Christine White</a:t>
            </a:r>
          </a:p>
          <a:p>
            <a:r>
              <a:rPr lang="en-GB" sz="1000" b="1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Director, Diversity Mark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1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438EA3BA-48C6-1D9F-7C6A-C84103ED09D5}"/>
              </a:ext>
            </a:extLst>
          </p:cNvPr>
          <p:cNvSpPr/>
          <p:nvPr/>
        </p:nvSpPr>
        <p:spPr>
          <a:xfrm rot="5400000">
            <a:off x="-1263928" y="5409924"/>
            <a:ext cx="5207554" cy="304801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3341D792-4930-AE29-753A-32369ECF01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010" y="9005603"/>
            <a:ext cx="1645915" cy="585176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41D13BD5-EC89-3CC8-90F5-D1DC46281E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452" y="9946921"/>
            <a:ext cx="1287177" cy="507486"/>
          </a:xfrm>
          <a:prstGeom prst="rect">
            <a:avLst/>
          </a:prstGeom>
        </p:spPr>
      </p:pic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536567D3-7347-7D78-0D1D-B66C52D28C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675" y="9547541"/>
            <a:ext cx="2219363" cy="474730"/>
          </a:xfrm>
          <a:prstGeom prst="rect">
            <a:avLst/>
          </a:prstGeom>
        </p:spPr>
      </p:pic>
      <p:pic>
        <p:nvPicPr>
          <p:cNvPr id="11" name="Picture 10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BE33CA37-8E0A-E263-96D6-E193E2F55D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660" y="10128699"/>
            <a:ext cx="1058137" cy="3257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D9A37A-C24C-45D2-3253-31E0DDB48FD8}"/>
              </a:ext>
            </a:extLst>
          </p:cNvPr>
          <p:cNvSpPr txBox="1"/>
          <p:nvPr/>
        </p:nvSpPr>
        <p:spPr>
          <a:xfrm>
            <a:off x="715159" y="8921542"/>
            <a:ext cx="1645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Supporting sponsors: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8AC0CD-4D5A-A99D-116A-F3D1EC1C6948}"/>
              </a:ext>
            </a:extLst>
          </p:cNvPr>
          <p:cNvSpPr txBox="1"/>
          <p:nvPr/>
        </p:nvSpPr>
        <p:spPr>
          <a:xfrm>
            <a:off x="5067940" y="9023963"/>
            <a:ext cx="1447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Supported by:</a:t>
            </a:r>
          </a:p>
        </p:txBody>
      </p:sp>
      <p:pic>
        <p:nvPicPr>
          <p:cNvPr id="20" name="Picture 19" descr="A blue and black logo&#10;&#10;Description automatically generated">
            <a:extLst>
              <a:ext uri="{FF2B5EF4-FFF2-40B4-BE49-F238E27FC236}">
                <a16:creationId xmlns:a16="http://schemas.microsoft.com/office/drawing/2014/main" id="{59E0D37B-2D97-D2E8-D78B-EF381E58A8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297" y="8074057"/>
            <a:ext cx="989116" cy="739526"/>
          </a:xfrm>
          <a:prstGeom prst="rect">
            <a:avLst/>
          </a:prstGeom>
        </p:spPr>
      </p:pic>
      <p:pic>
        <p:nvPicPr>
          <p:cNvPr id="22" name="Picture 21" descr="A close-up of a logo&#10;&#10;Description automatically generated">
            <a:extLst>
              <a:ext uri="{FF2B5EF4-FFF2-40B4-BE49-F238E27FC236}">
                <a16:creationId xmlns:a16="http://schemas.microsoft.com/office/drawing/2014/main" id="{57AA23B1-BA9D-5C5E-9F19-8EA29F065E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015" y="9293798"/>
            <a:ext cx="1001370" cy="507486"/>
          </a:xfrm>
          <a:prstGeom prst="rect">
            <a:avLst/>
          </a:prstGeom>
        </p:spPr>
      </p:pic>
      <p:pic>
        <p:nvPicPr>
          <p:cNvPr id="25" name="Picture 24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3F2BC44C-2CB0-8ABE-C0CF-DBE1601F23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7" y="9509537"/>
            <a:ext cx="1749151" cy="563324"/>
          </a:xfrm>
          <a:prstGeom prst="rect">
            <a:avLst/>
          </a:prstGeom>
        </p:spPr>
      </p:pic>
      <p:pic>
        <p:nvPicPr>
          <p:cNvPr id="29" name="Picture 28" descr="A logo with blue text&#10;&#10;Description automatically generated">
            <a:extLst>
              <a:ext uri="{FF2B5EF4-FFF2-40B4-BE49-F238E27FC236}">
                <a16:creationId xmlns:a16="http://schemas.microsoft.com/office/drawing/2014/main" id="{A41F253A-81E5-9C40-FE3D-00A4782A42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0" y="10076563"/>
            <a:ext cx="971550" cy="485775"/>
          </a:xfrm>
          <a:prstGeom prst="rect">
            <a:avLst/>
          </a:prstGeom>
        </p:spPr>
      </p:pic>
      <p:pic>
        <p:nvPicPr>
          <p:cNvPr id="33" name="Picture 32" descr="A blue and white logo&#10;&#10;Description automatically generated">
            <a:extLst>
              <a:ext uri="{FF2B5EF4-FFF2-40B4-BE49-F238E27FC236}">
                <a16:creationId xmlns:a16="http://schemas.microsoft.com/office/drawing/2014/main" id="{409A5266-005A-F38A-94E6-5E1B2AFB04F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80" y="10002172"/>
            <a:ext cx="136269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82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0f4b1e-efc2-42e6-8494-6d7cc10dffc5">
      <Terms xmlns="http://schemas.microsoft.com/office/infopath/2007/PartnerControls"/>
    </lcf76f155ced4ddcb4097134ff3c332f>
    <TaxCatchAll xmlns="d4c26641-1bd8-4bb7-a35b-5ca3872f8d4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A0CCD33C2C7347BC695DE68FE5EA53" ma:contentTypeVersion="20" ma:contentTypeDescription="Create a new document." ma:contentTypeScope="" ma:versionID="dca35b22919dc27e8af4935352770223">
  <xsd:schema xmlns:xsd="http://www.w3.org/2001/XMLSchema" xmlns:xs="http://www.w3.org/2001/XMLSchema" xmlns:p="http://schemas.microsoft.com/office/2006/metadata/properties" xmlns:ns2="bd0f4b1e-efc2-42e6-8494-6d7cc10dffc5" xmlns:ns3="d4c26641-1bd8-4bb7-a35b-5ca3872f8d40" targetNamespace="http://schemas.microsoft.com/office/2006/metadata/properties" ma:root="true" ma:fieldsID="f192c43dfec37c82ea7ff8599e8bad30" ns2:_="" ns3:_="">
    <xsd:import namespace="bd0f4b1e-efc2-42e6-8494-6d7cc10dffc5"/>
    <xsd:import namespace="d4c26641-1bd8-4bb7-a35b-5ca3872f8d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0f4b1e-efc2-42e6-8494-6d7cc10dff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8aa0643-1767-41ec-b512-a8e9220f14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c26641-1bd8-4bb7-a35b-5ca3872f8d4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661b0d2-94d9-45a9-8160-e60989bd3066}" ma:internalName="TaxCatchAll" ma:showField="CatchAllData" ma:web="d4c26641-1bd8-4bb7-a35b-5ca3872f8d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34E1EA-8791-4833-8B17-A402F079CCBF}">
  <ds:schemaRefs>
    <ds:schemaRef ds:uri="http://schemas.openxmlformats.org/package/2006/metadata/core-properties"/>
    <ds:schemaRef ds:uri="http://purl.org/dc/dcmitype/"/>
    <ds:schemaRef ds:uri="bd0f4b1e-efc2-42e6-8494-6d7cc10dffc5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d4c26641-1bd8-4bb7-a35b-5ca3872f8d40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929CB7F-34E8-48D6-9402-9F3381342C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C1702A-87CD-4307-BEE7-577880C201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0f4b1e-efc2-42e6-8494-6d7cc10dffc5"/>
    <ds:schemaRef ds:uri="d4c26641-1bd8-4bb7-a35b-5ca3872f8d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655</Words>
  <Application>Microsoft Office PowerPoint</Application>
  <PresentationFormat>Custom</PresentationFormat>
  <Paragraphs>74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Diversity Mark Annual Summit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Kathryn Tweedie - plannd</dc:creator>
  <cp:lastModifiedBy>Orla</cp:lastModifiedBy>
  <cp:revision>8</cp:revision>
  <cp:lastPrinted>2024-09-16T11:02:16Z</cp:lastPrinted>
  <dcterms:created xsi:type="dcterms:W3CDTF">2024-07-01T20:29:41Z</dcterms:created>
  <dcterms:modified xsi:type="dcterms:W3CDTF">2024-09-24T15:09:17Z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2024-07-01T00:00:00Z</vt:filetime>
  </property>
  <property fmtid="{D5CDD505-2E9C-101B-9397-08002B2CF9AE}" pid="3" name="Creator">
    <vt:lpwstr>Adobe InDesign 19.4 (Macintosh)</vt:lpwstr>
  </property>
  <property fmtid="{D5CDD505-2E9C-101B-9397-08002B2CF9AE}" pid="4" name="LastSaved">
    <vt:filetime>2024-07-01T00:00:00Z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0x01010075A0CCD33C2C7347BC695DE68FE5EA53</vt:lpwstr>
  </property>
  <property fmtid="{D5CDD505-2E9C-101B-9397-08002B2CF9AE}" pid="7" name="MediaServiceImageTags">
    <vt:lpwstr/>
  </property>
</Properties>
</file>